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DED-37ED-47C8-9F96-BDEA82788A0F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1CFA-82D2-462B-ACDA-5AA1A1E2B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08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DED-37ED-47C8-9F96-BDEA82788A0F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1CFA-82D2-462B-ACDA-5AA1A1E2B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08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DED-37ED-47C8-9F96-BDEA82788A0F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1CFA-82D2-462B-ACDA-5AA1A1E2B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20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DED-37ED-47C8-9F96-BDEA82788A0F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1CFA-82D2-462B-ACDA-5AA1A1E2B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7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DED-37ED-47C8-9F96-BDEA82788A0F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1CFA-82D2-462B-ACDA-5AA1A1E2B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71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DED-37ED-47C8-9F96-BDEA82788A0F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1CFA-82D2-462B-ACDA-5AA1A1E2B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91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DED-37ED-47C8-9F96-BDEA82788A0F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1CFA-82D2-462B-ACDA-5AA1A1E2B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16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DED-37ED-47C8-9F96-BDEA82788A0F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1CFA-82D2-462B-ACDA-5AA1A1E2B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70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DED-37ED-47C8-9F96-BDEA82788A0F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1CFA-82D2-462B-ACDA-5AA1A1E2B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8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DED-37ED-47C8-9F96-BDEA82788A0F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1CFA-82D2-462B-ACDA-5AA1A1E2B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31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39DED-37ED-47C8-9F96-BDEA82788A0F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1CFA-82D2-462B-ACDA-5AA1A1E2B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65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39DED-37ED-47C8-9F96-BDEA82788A0F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1CFA-82D2-462B-ACDA-5AA1A1E2B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53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oracleplsql.ru/insert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322" y="235663"/>
            <a:ext cx="4098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effectLst/>
              </a:rPr>
              <a:t>ORDER BY </a:t>
            </a:r>
            <a:r>
              <a:rPr lang="ru-RU" sz="3600" b="1" dirty="0" smtClean="0">
                <a:effectLst/>
              </a:rPr>
              <a:t>оператор</a:t>
            </a:r>
            <a:endParaRPr lang="ru-RU" sz="36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322" y="940701"/>
            <a:ext cx="11093672" cy="61107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SQL ORDER BY сөйлемі SELECT сұранысының нәтижелер жиынтығының жазбаларын сұрыптау үшін қолданылады.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11" y="1829260"/>
            <a:ext cx="7900347" cy="218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65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120" y="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VALUES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кілт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сөзін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қолдану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мысалдары</a:t>
            </a: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79120" y="884509"/>
            <a:ext cx="10247376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Oracle INSERT сұранысын құрудың ең қарапайым тәсілі - VALUES кілт сөзі.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" y="1492377"/>
            <a:ext cx="6981825" cy="8191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9120" y="2481364"/>
            <a:ext cx="10796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Бұл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Oracle INSERT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жеткізушілер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кестесіне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жалғыз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жазбаны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енгізеді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Бұл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жаңа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жазбада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жеткізуші_ид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5000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жеткізушінің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аты-жөні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'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Nike'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болады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150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6616" y="308437"/>
            <a:ext cx="10186416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SELECT таңдау мысалы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6616" y="739348"/>
            <a:ext cx="11120037" cy="62069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Сонымен қатар, SELECT операторының көмегімен неғұрлым күрделі Oracle INSERT сөйлемдерін құруға болады.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85" y="1579789"/>
            <a:ext cx="6981825" cy="10858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0384" y="3015448"/>
            <a:ext cx="109056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INSERT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сөйлемінің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ішіне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SELECT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орналастыру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арқылы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сіз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бірнеше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кірістіруді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жылдам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орындай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аласыз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0383" y="3828671"/>
            <a:ext cx="111575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Кірістірудің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осы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түрімен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сіз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енгізіліп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жатқан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жолдар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санын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тексере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аласыз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Кірістіруді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бастамас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бұрын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келесі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SELECT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таңдау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арқылы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енгізілетін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жолдар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санын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анықтауға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болады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382" y="4927437"/>
            <a:ext cx="760260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39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52" y="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Жиі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қойылатын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сұрақтар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7952" y="467005"/>
            <a:ext cx="11545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Сұрақ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: Мен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клиенттердің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деректер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базасын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құрдым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Сіз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Oracle INSERT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мәлімдемесін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мәліметтер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базасына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енгізу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қолданып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жатқаныңызды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білемін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бірақ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дәл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сол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тұтынушы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туралы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ақпаратты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қайтадан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енгізбегеніме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қалай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сенімді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бола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аламын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?</a:t>
            </a: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7952" y="1853773"/>
            <a:ext cx="11545824" cy="29752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Жауап: Сіз EXISTS сөйлемін пайдаланып, қайталанатын ақпаратты кірістірмеуіңізге болады.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7952" y="2274653"/>
            <a:ext cx="11331966" cy="62069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Мысалы, егер сізде client_id негізгі кілті бар клиенттер деп аталатын кесте болса, келесі INSERT-ді пайдалануға болады: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52" y="3107245"/>
            <a:ext cx="6962775" cy="12287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7952" y="4392013"/>
            <a:ext cx="9881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Бұл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Oracle INSERT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сөйлемі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бірнеше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жазбаларды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ішкі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сұраныспен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кірістіреді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533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088" y="0"/>
            <a:ext cx="10585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Егер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сіз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бір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жазбаны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енгізгіңіз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келсе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келесі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Oracle INSERT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сөйлемін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қолдануға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болады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: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88" y="815530"/>
            <a:ext cx="7000875" cy="1514475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088" y="2499204"/>
            <a:ext cx="11106912" cy="62069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Қос кестені қолдану мәндер кестеде қазіргі уақытта сақталмаса да, таңдау операторына мәндерді енгізуге мүмкіндік береді.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33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936" y="0"/>
            <a:ext cx="11134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Сұрақ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: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Oracle-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дағы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INSERT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сөйлеміне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бірнеше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нақты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жолдарды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қалай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енгізуге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болады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?</a:t>
            </a: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3894" y="832655"/>
            <a:ext cx="11495314" cy="62069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Жауап: Төменде INSERT операторы арқылы Oracle жеткізушілер кестесіне 3 жолды қалай енгізуге болатындығы туралы мысал келтірілген: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94" y="1736979"/>
            <a:ext cx="696277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0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20" y="1061883"/>
            <a:ext cx="1161128" cy="41295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420" y="2410286"/>
            <a:ext cx="1544586" cy="37715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420" y="1603041"/>
            <a:ext cx="1028393" cy="5593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2420" y="383913"/>
            <a:ext cx="4144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/>
                <a:latin typeface="PT Serif"/>
              </a:rPr>
              <a:t>Параметр</a:t>
            </a:r>
            <a:r>
              <a:rPr lang="kk-KZ" b="1" dirty="0" smtClean="0">
                <a:latin typeface="PT Serif"/>
              </a:rPr>
              <a:t>лер</a:t>
            </a:r>
            <a:r>
              <a:rPr lang="ru-RU" b="1" dirty="0" smtClean="0">
                <a:effectLst/>
                <a:latin typeface="PT Serif"/>
              </a:rPr>
              <a:t> </a:t>
            </a:r>
            <a:r>
              <a:rPr lang="ru-RU" b="1" dirty="0" err="1" smtClean="0">
                <a:effectLst/>
                <a:latin typeface="PT Serif"/>
              </a:rPr>
              <a:t>немесе</a:t>
            </a:r>
            <a:r>
              <a:rPr lang="ru-RU" b="1" dirty="0" smtClean="0">
                <a:effectLst/>
                <a:latin typeface="PT Serif"/>
              </a:rPr>
              <a:t>  </a:t>
            </a:r>
            <a:r>
              <a:rPr lang="ru-RU" b="1" dirty="0" err="1" smtClean="0">
                <a:effectLst/>
                <a:latin typeface="PT Serif"/>
              </a:rPr>
              <a:t>аргументтер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420" y="3131879"/>
            <a:ext cx="733425" cy="5910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2420" y="4245853"/>
            <a:ext cx="836664" cy="42723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27006" y="8285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алғыңыз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келетін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бағандар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немесе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есептеулер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43548" y="1577153"/>
            <a:ext cx="9704439" cy="61107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деректерді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жүктегіңіз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келетін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кестелер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 FROM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сөйлемінен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кейін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кем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дегенде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бір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кесте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көрсетілуі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керек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477729" y="2454910"/>
            <a:ext cx="9070258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Қосымша. Жазбаларды таңдау үшін орындалатын шарттар.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19084" y="3283431"/>
            <a:ext cx="10368116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өрнектердің нәтижелер жиынын өсу ретімен сұрыптайды. Бұл әдепкі параметр.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710813" y="4315514"/>
            <a:ext cx="9837174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өрнектердің нәтижелер жиынтығын кему ретімен сұрыптайды.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785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2284" y="274145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Мысалдар</a:t>
            </a:r>
            <a:r>
              <a:rPr lang="ru-RU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ASC / DESC </a:t>
            </a:r>
            <a:r>
              <a:rPr lang="ru-RU" sz="2400" b="1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жоқ</a:t>
            </a:r>
            <a:r>
              <a:rPr lang="ru-RU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1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сұрыптау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583" y="1264828"/>
            <a:ext cx="4506861" cy="1198153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2284" y="2644948"/>
            <a:ext cx="11343476" cy="61107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Бұл SQL ORDER BY мысалы мысал бойынша жеткізушіге сұрыпталған барлық жазбаларды өсу ретімен қайтарады және келесі SQL ORDER BY сұранысына тең болады: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582" y="3437991"/>
            <a:ext cx="7972733" cy="1450172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2284" y="5364567"/>
            <a:ext cx="11552903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Көптеген бағдарламашылар өсу ретімен сұрыптау кезінде ASC параметрін көрсетпейді.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97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661" y="383147"/>
            <a:ext cx="5064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/>
                <a:latin typeface="PT Serif"/>
              </a:rPr>
              <a:t>Пример сортировки в порядке убывания</a:t>
            </a: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46661" y="852210"/>
            <a:ext cx="11140539" cy="61107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Алынған деректер жиынтығын кему ретімен сұрыптау кезінде сіз DESC-ді ORDER BY-де келесідей қолданасыз: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60" y="1932345"/>
            <a:ext cx="7423945" cy="1076325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46660" y="3536416"/>
            <a:ext cx="10515700" cy="61107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Бұл SQL ORDER BY мысалы мысал бойынша жеткізушілердің кемуі бойынша сұрыпталған барлық жазбаларды қайтарады.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06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286" y="318254"/>
            <a:ext cx="3889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/>
              </a:rPr>
              <a:t>GROUP BY </a:t>
            </a:r>
            <a:r>
              <a:rPr lang="ru-RU" sz="2400" b="1" dirty="0" smtClean="0">
                <a:effectLst/>
              </a:rPr>
              <a:t>операторы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45286" y="549086"/>
            <a:ext cx="108694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SQL GROUP BY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сөйлемі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SELECT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кезінде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бірнеше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жазбалар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бойынша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мәліметтер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жинау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және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бір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немесе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бірнеше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бағанның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нәтижелерін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топтау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үшін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қолданыла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алады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70" y="1703248"/>
            <a:ext cx="9307830" cy="265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718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146" y="309405"/>
            <a:ext cx="4144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effectLst/>
                <a:latin typeface="PT Serif"/>
              </a:rPr>
              <a:t>Параметрлер</a:t>
            </a:r>
            <a:r>
              <a:rPr lang="ru-RU" b="1" dirty="0" smtClean="0">
                <a:effectLst/>
                <a:latin typeface="PT Serif"/>
              </a:rPr>
              <a:t> </a:t>
            </a:r>
            <a:r>
              <a:rPr lang="ru-RU" b="1" dirty="0" err="1" smtClean="0">
                <a:effectLst/>
                <a:latin typeface="PT Serif"/>
              </a:rPr>
              <a:t>немесе</a:t>
            </a:r>
            <a:r>
              <a:rPr lang="ru-RU" b="1" dirty="0" smtClean="0">
                <a:effectLst/>
                <a:latin typeface="PT Serif"/>
              </a:rPr>
              <a:t>  </a:t>
            </a:r>
            <a:r>
              <a:rPr lang="ru-RU" b="1" dirty="0" err="1" smtClean="0">
                <a:effectLst/>
                <a:latin typeface="PT Serif"/>
              </a:rPr>
              <a:t>аргументтер</a:t>
            </a:r>
            <a:endParaRPr lang="ru-RU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0146" y="738042"/>
            <a:ext cx="11330374" cy="9342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expression1, expression2, … </a:t>
            </a:r>
            <a:r>
              <a:rPr kumimoji="0" lang="en-US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expression_n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-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бұл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en-US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aggregate_function</a:t>
            </a:r>
            <a:r>
              <a:rPr kumimoji="0" lang="kk-KZ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функциясының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құрамына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кірмейтін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және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SQL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операторының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соңында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GROUP BY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сөйлеміне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қосылуы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керек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өрнектер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0146" y="2105174"/>
            <a:ext cx="11569789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aggregate_function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- SUM, COUNT, MIN, MAX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немесе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AVG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функциялары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сияқты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функция.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146" y="2364310"/>
            <a:ext cx="11330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aggregate_expression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en-US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aggregate_function</a:t>
            </a:r>
            <a:r>
              <a:rPr lang="kk-KZ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функциясында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қолданылатын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баған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немесе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өрнек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45" y="3139255"/>
            <a:ext cx="11097841" cy="162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484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780" y="215151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Мысал</a:t>
            </a:r>
            <a:r>
              <a:rPr lang="ru-RU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en-US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SUM </a:t>
            </a:r>
            <a:r>
              <a:rPr lang="ru-RU" sz="2400" b="1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функциясын</a:t>
            </a:r>
            <a:r>
              <a:rPr lang="ru-RU" sz="2400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1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қолдану</a:t>
            </a:r>
            <a:endParaRPr lang="ru-RU" sz="24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81780" y="1323510"/>
            <a:ext cx="11420168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SQL SUM функциясын қолданатын SQL GROUP BY сұранысының мысалын қарастырайық.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1780" y="1611420"/>
            <a:ext cx="11420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Бұл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GROUP BY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мысалы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dirty="0"/>
              <a:t>total sales 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бойынша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бөлшектер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кестесінде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бөлім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бойынша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жалпы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сатылымды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алу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үшін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SUM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функциясын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қолданады</a:t>
            </a:r>
            <a:r>
              <a:rPr lang="ru-RU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80" y="2674238"/>
            <a:ext cx="7574084" cy="10382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51688" y="3712463"/>
            <a:ext cx="11106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SQL SELECT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сөйлемінде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біз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SUM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функциясының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құрамына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кірмейтін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бір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department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бағанын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келтірдік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D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epartment 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өрісі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GROUP BY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тармағында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көрсетілуі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керек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45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1483" y="455414"/>
            <a:ext cx="978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INSERT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61482" y="640080"/>
            <a:ext cx="108068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Oracle INSERT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операторы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Oracle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кестесіне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бір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жазбаны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бірнеше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жазбаны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енгізу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қолданылады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61482" y="1881878"/>
            <a:ext cx="1770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b="1" dirty="0" err="1" smtClean="0">
                <a:solidFill>
                  <a:srgbClr val="404040"/>
                </a:solidFill>
                <a:latin typeface="Bitter"/>
              </a:rPr>
              <a:t>Синтаксистар</a:t>
            </a:r>
            <a:endParaRPr lang="ru-RU" b="1" i="0" dirty="0">
              <a:solidFill>
                <a:srgbClr val="404040"/>
              </a:solidFill>
              <a:effectLst/>
              <a:latin typeface="Bitter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61482" y="2350559"/>
            <a:ext cx="10660542" cy="62069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VALUES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кілт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сөзін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пайдаланып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бір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жазбаны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енгізу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кезінде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INSERT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операторының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Oracle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синтаксисі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: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482" y="3220236"/>
            <a:ext cx="4259742" cy="10763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61482" y="4296561"/>
            <a:ext cx="106605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Немесе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SELECT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операторының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көмегімен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бірнеше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жазбаларды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енгізу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кезінде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INSERT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операторының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Oracle </a:t>
            </a:r>
            <a:r>
              <a:rPr lang="ru-RU" dirty="0" err="1">
                <a:solidFill>
                  <a:srgbClr val="222222"/>
                </a:solidFill>
                <a:latin typeface="arial" panose="020B0604020202020204" pitchFamily="34" charset="0"/>
              </a:rPr>
              <a:t>синтаксисі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55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248030"/>
            <a:ext cx="9136762" cy="227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134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564</Words>
  <Application>Microsoft Office PowerPoint</Application>
  <PresentationFormat>Широкоэкранный</PresentationFormat>
  <Paragraphs>45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Arial</vt:lpstr>
      <vt:lpstr>Bitter</vt:lpstr>
      <vt:lpstr>Calibri</vt:lpstr>
      <vt:lpstr>Calibri Light</vt:lpstr>
      <vt:lpstr>inherit</vt:lpstr>
      <vt:lpstr>PT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Акылаев Жасулан</dc:creator>
  <cp:lastModifiedBy>Акылаев Жасулан</cp:lastModifiedBy>
  <cp:revision>12</cp:revision>
  <dcterms:created xsi:type="dcterms:W3CDTF">2020-09-29T16:08:52Z</dcterms:created>
  <dcterms:modified xsi:type="dcterms:W3CDTF">2020-10-02T12:15:49Z</dcterms:modified>
</cp:coreProperties>
</file>